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82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65CB178-0D02-499F-9124-46DDDD02A47C}" type="datetimeFigureOut">
              <a:rPr lang="en-US" smtClean="0"/>
              <a:t>3/14/2019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5CB178-0D02-499F-9124-46DDDD02A47C}"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892BC-77CC-410B-844E-3B95B00B28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65CB178-0D02-499F-9124-46DDDD02A47C}" type="datetimeFigureOut">
              <a:rPr lang="en-US" smtClean="0"/>
              <a:t>3/14/2019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6892BC-77CC-410B-844E-3B95B00B28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65CB178-0D02-499F-9124-46DDDD02A47C}"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65CB178-0D02-499F-9124-46DDDD02A47C}" type="datetimeFigureOut">
              <a:rPr lang="en-US" smtClean="0"/>
              <a:t>3/14/2019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65CB178-0D02-499F-9124-46DDDD02A47C}" type="datetimeFigureOut">
              <a:rPr lang="en-US" smtClean="0"/>
              <a:t>3/14/2019</a:t>
            </a:fld>
            <a:endParaRPr lang="en-US"/>
          </a:p>
        </p:txBody>
      </p:sp>
      <p:sp>
        <p:nvSpPr>
          <p:cNvPr id="10" name="Slide Number Placeholder 9"/>
          <p:cNvSpPr>
            <a:spLocks noGrp="1"/>
          </p:cNvSpPr>
          <p:nvPr>
            <p:ph type="sldNum" sz="quarter" idx="16"/>
          </p:nvPr>
        </p:nvSpPr>
        <p:spPr/>
        <p:txBody>
          <a:bodyPr rtlCol="0"/>
          <a:lstStyle/>
          <a:p>
            <a:fld id="{556892BC-77CC-410B-844E-3B95B00B2861}"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65CB178-0D02-499F-9124-46DDDD02A47C}" type="datetimeFigureOut">
              <a:rPr lang="en-US" smtClean="0"/>
              <a:t>3/14/2019</a:t>
            </a:fld>
            <a:endParaRPr lang="en-US"/>
          </a:p>
        </p:txBody>
      </p:sp>
      <p:sp>
        <p:nvSpPr>
          <p:cNvPr id="12" name="Slide Number Placeholder 11"/>
          <p:cNvSpPr>
            <a:spLocks noGrp="1"/>
          </p:cNvSpPr>
          <p:nvPr>
            <p:ph type="sldNum" sz="quarter" idx="16"/>
          </p:nvPr>
        </p:nvSpPr>
        <p:spPr/>
        <p:txBody>
          <a:bodyPr rtlCol="0"/>
          <a:lstStyle/>
          <a:p>
            <a:fld id="{556892BC-77CC-410B-844E-3B95B00B2861}"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65CB178-0D02-499F-9124-46DDDD02A47C}"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CB178-0D02-499F-9124-46DDDD02A47C}"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65CB178-0D02-499F-9124-46DDDD02A47C}"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65CB178-0D02-499F-9124-46DDDD02A47C}" type="datetimeFigureOut">
              <a:rPr lang="en-US" smtClean="0"/>
              <a:t>3/14/2019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65CB178-0D02-499F-9124-46DDDD02A47C}" type="datetimeFigureOut">
              <a:rPr lang="en-US" smtClean="0"/>
              <a:t>3/14/2019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6892BC-77CC-410B-844E-3B95B00B28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38600"/>
            <a:ext cx="8686800" cy="1828800"/>
          </a:xfrm>
        </p:spPr>
        <p:txBody>
          <a:bodyPr>
            <a:normAutofit/>
          </a:bodyPr>
          <a:lstStyle/>
          <a:p>
            <a:r>
              <a:rPr lang="en-US" dirty="0"/>
              <a:t>Thomas Aquinas</a:t>
            </a:r>
            <a:br>
              <a:rPr lang="en-US" dirty="0"/>
            </a:br>
            <a:r>
              <a:rPr lang="en-US" dirty="0"/>
              <a:t>Aesthetics</a:t>
            </a:r>
          </a:p>
        </p:txBody>
      </p:sp>
      <p:sp>
        <p:nvSpPr>
          <p:cNvPr id="3" name="Subtitle 2"/>
          <p:cNvSpPr>
            <a:spLocks noGrp="1"/>
          </p:cNvSpPr>
          <p:nvPr>
            <p:ph type="subTitle" idx="1"/>
          </p:nvPr>
        </p:nvSpPr>
        <p:spPr>
          <a:xfrm>
            <a:off x="2362200" y="6050037"/>
            <a:ext cx="4114800" cy="655563"/>
          </a:xfrm>
        </p:spPr>
        <p:txBody>
          <a:bodyPr>
            <a:normAutofit fontScale="70000" lnSpcReduction="20000"/>
          </a:bodyPr>
          <a:lstStyle/>
          <a:p>
            <a:pPr>
              <a:lnSpc>
                <a:spcPct val="120000"/>
              </a:lnSpc>
              <a:spcBef>
                <a:spcPts val="0"/>
              </a:spcBef>
            </a:pPr>
            <a:r>
              <a:rPr lang="en-US" dirty="0"/>
              <a:t>Monterey Peninsula College</a:t>
            </a:r>
          </a:p>
          <a:p>
            <a:pPr>
              <a:lnSpc>
                <a:spcPct val="120000"/>
              </a:lnSpc>
              <a:spcBef>
                <a:spcPts val="0"/>
              </a:spcBef>
            </a:pPr>
            <a:r>
              <a:rPr lang="en-US" dirty="0" err="1"/>
              <a:t>Gentrain</a:t>
            </a:r>
            <a:r>
              <a:rPr lang="en-US" dirty="0"/>
              <a:t> 405: The Medieval World, Part I</a:t>
            </a:r>
          </a:p>
        </p:txBody>
      </p:sp>
      <p:sp>
        <p:nvSpPr>
          <p:cNvPr id="4" name="Subtitle 2"/>
          <p:cNvSpPr txBox="1">
            <a:spLocks/>
          </p:cNvSpPr>
          <p:nvPr/>
        </p:nvSpPr>
        <p:spPr>
          <a:xfrm>
            <a:off x="-1905000" y="6096000"/>
            <a:ext cx="4114800" cy="655563"/>
          </a:xfrm>
          <a:prstGeom prst="rect">
            <a:avLst/>
          </a:prstGeom>
        </p:spPr>
        <p:txBody>
          <a:bodyPr vert="horz" anchor="ctr">
            <a:normAutofit fontScale="70000" lnSpcReduction="20000"/>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lnSpc>
                <a:spcPct val="120000"/>
              </a:lnSpc>
              <a:spcBef>
                <a:spcPts val="0"/>
              </a:spcBef>
            </a:pPr>
            <a:r>
              <a:rPr lang="en-US" dirty="0"/>
              <a:t>Dr. Stephanie </a:t>
            </a:r>
            <a:r>
              <a:rPr lang="en-US" dirty="0" err="1"/>
              <a:t>Spoto</a:t>
            </a:r>
            <a:endParaRPr lang="en-US" dirty="0"/>
          </a:p>
          <a:p>
            <a:pPr algn="r">
              <a:lnSpc>
                <a:spcPct val="120000"/>
              </a:lnSpc>
              <a:spcBef>
                <a:spcPts val="0"/>
              </a:spcBef>
            </a:pPr>
            <a:r>
              <a:rPr lang="en-US" dirty="0"/>
              <a:t>3/13/2019</a:t>
            </a:r>
          </a:p>
        </p:txBody>
      </p:sp>
    </p:spTree>
    <p:extLst>
      <p:ext uri="{BB962C8B-B14F-4D97-AF65-F5344CB8AC3E}">
        <p14:creationId xmlns:p14="http://schemas.microsoft.com/office/powerpoint/2010/main" val="358639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E1716-D2A3-4769-A37A-C270FCBF7C00}"/>
              </a:ext>
            </a:extLst>
          </p:cNvPr>
          <p:cNvSpPr>
            <a:spLocks noGrp="1"/>
          </p:cNvSpPr>
          <p:nvPr>
            <p:ph type="title"/>
          </p:nvPr>
        </p:nvSpPr>
        <p:spPr/>
        <p:txBody>
          <a:bodyPr>
            <a:normAutofit fontScale="90000"/>
          </a:bodyPr>
          <a:lstStyle/>
          <a:p>
            <a:r>
              <a:rPr lang="en-US" dirty="0"/>
              <a:t>Radiance</a:t>
            </a:r>
            <a:br>
              <a:rPr lang="en-US" dirty="0"/>
            </a:br>
            <a:r>
              <a:rPr lang="en-US" i="1" dirty="0"/>
              <a:t>Criteria for assessing Beauty</a:t>
            </a:r>
            <a:endParaRPr lang="en-US" dirty="0"/>
          </a:p>
        </p:txBody>
      </p:sp>
      <p:sp>
        <p:nvSpPr>
          <p:cNvPr id="3" name="Content Placeholder 2">
            <a:extLst>
              <a:ext uri="{FF2B5EF4-FFF2-40B4-BE49-F238E27FC236}">
                <a16:creationId xmlns:a16="http://schemas.microsoft.com/office/drawing/2014/main" id="{62701645-53B7-4D96-90BD-CA207A4B4EA6}"/>
              </a:ext>
            </a:extLst>
          </p:cNvPr>
          <p:cNvSpPr>
            <a:spLocks noGrp="1"/>
          </p:cNvSpPr>
          <p:nvPr>
            <p:ph sz="quarter" idx="1"/>
          </p:nvPr>
        </p:nvSpPr>
        <p:spPr>
          <a:xfrm>
            <a:off x="152400" y="1600200"/>
            <a:ext cx="8763000" cy="5242142"/>
          </a:xfrm>
        </p:spPr>
        <p:txBody>
          <a:bodyPr>
            <a:normAutofit fontScale="85000" lnSpcReduction="20000"/>
          </a:bodyPr>
          <a:lstStyle/>
          <a:p>
            <a:r>
              <a:rPr lang="en-US" dirty="0"/>
              <a:t>“Radiance belongs to being considered precisely as beautiful: it is, in being, that which catches the eye, or the ear, or the mind, and makes us want to perceive it again” (Etienne Gilson, 2000, 35). </a:t>
            </a:r>
          </a:p>
          <a:p>
            <a:r>
              <a:rPr lang="en-US" dirty="0"/>
              <a:t>Difficult to put finger on </a:t>
            </a:r>
            <a:r>
              <a:rPr lang="en-US" dirty="0">
                <a:sym typeface="Wingdings" panose="05000000000000000000" pitchFamily="2" charset="2"/>
              </a:rPr>
              <a:t> a kind of luminosity emanating from beautiful object  seizes attention of beholder.</a:t>
            </a:r>
            <a:endParaRPr lang="en-US" dirty="0"/>
          </a:p>
          <a:p>
            <a:r>
              <a:rPr lang="en-US" dirty="0"/>
              <a:t>Characteristic that catches the eye, makes us want to continue looking</a:t>
            </a:r>
          </a:p>
          <a:p>
            <a:r>
              <a:rPr lang="en-US" dirty="0"/>
              <a:t>Connected to medieval understanding of light:</a:t>
            </a:r>
          </a:p>
          <a:p>
            <a:pPr lvl="1"/>
            <a:r>
              <a:rPr lang="en-US" dirty="0"/>
              <a:t>Natural light: paintings lose some of their brilliance with lights turn off (no longer being perceived)</a:t>
            </a:r>
          </a:p>
          <a:p>
            <a:pPr lvl="1"/>
            <a:r>
              <a:rPr lang="en-US" dirty="0"/>
              <a:t>Divine light: Connecting beauty to the beauty of God: “All form, through which things have being, is a certain participation in the divine clarity [or light]. And this is what [Dionysius] adds, that particulars are beautiful because of their own nature – that is, because of their form” (Thomas, </a:t>
            </a:r>
            <a:r>
              <a:rPr lang="en-US" i="1" dirty="0"/>
              <a:t>Commentary on the Divine Names</a:t>
            </a:r>
            <a:r>
              <a:rPr lang="en-US" dirty="0"/>
              <a:t>, IV.6).</a:t>
            </a:r>
          </a:p>
        </p:txBody>
      </p:sp>
      <p:sp>
        <p:nvSpPr>
          <p:cNvPr id="4" name="TextBox 3">
            <a:extLst>
              <a:ext uri="{FF2B5EF4-FFF2-40B4-BE49-F238E27FC236}">
                <a16:creationId xmlns:a16="http://schemas.microsoft.com/office/drawing/2014/main" id="{840BC24B-3117-478A-B686-3017FD34BF01}"/>
              </a:ext>
            </a:extLst>
          </p:cNvPr>
          <p:cNvSpPr txBox="1"/>
          <p:nvPr/>
        </p:nvSpPr>
        <p:spPr>
          <a:xfrm>
            <a:off x="7773741" y="15658"/>
            <a:ext cx="1141659" cy="1200329"/>
          </a:xfrm>
          <a:prstGeom prst="rect">
            <a:avLst/>
          </a:prstGeom>
          <a:noFill/>
        </p:spPr>
        <p:txBody>
          <a:bodyPr wrap="none" rtlCol="0">
            <a:spAutoFit/>
          </a:bodyPr>
          <a:lstStyle/>
          <a:p>
            <a:r>
              <a:rPr lang="en-US" dirty="0"/>
              <a:t>Actuality</a:t>
            </a:r>
          </a:p>
          <a:p>
            <a:r>
              <a:rPr lang="en-US" dirty="0"/>
              <a:t>Proportion</a:t>
            </a:r>
          </a:p>
          <a:p>
            <a:r>
              <a:rPr lang="en-US" b="1" dirty="0">
                <a:solidFill>
                  <a:srgbClr val="FF0000"/>
                </a:solidFill>
              </a:rPr>
              <a:t>Radiance</a:t>
            </a:r>
          </a:p>
          <a:p>
            <a:r>
              <a:rPr lang="en-US" dirty="0"/>
              <a:t>Integrity</a:t>
            </a:r>
          </a:p>
        </p:txBody>
      </p:sp>
    </p:spTree>
    <p:extLst>
      <p:ext uri="{BB962C8B-B14F-4D97-AF65-F5344CB8AC3E}">
        <p14:creationId xmlns:p14="http://schemas.microsoft.com/office/powerpoint/2010/main" val="241954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E1716-D2A3-4769-A37A-C270FCBF7C00}"/>
              </a:ext>
            </a:extLst>
          </p:cNvPr>
          <p:cNvSpPr>
            <a:spLocks noGrp="1"/>
          </p:cNvSpPr>
          <p:nvPr>
            <p:ph type="title"/>
          </p:nvPr>
        </p:nvSpPr>
        <p:spPr/>
        <p:txBody>
          <a:bodyPr>
            <a:normAutofit fontScale="90000"/>
          </a:bodyPr>
          <a:lstStyle/>
          <a:p>
            <a:r>
              <a:rPr lang="en-US" dirty="0"/>
              <a:t>Integrity/Wholeness</a:t>
            </a:r>
            <a:br>
              <a:rPr lang="en-US" dirty="0"/>
            </a:br>
            <a:r>
              <a:rPr lang="en-US" i="1" dirty="0"/>
              <a:t>Criteria for assessing Beauty</a:t>
            </a:r>
            <a:endParaRPr lang="en-US" dirty="0"/>
          </a:p>
        </p:txBody>
      </p:sp>
      <p:sp>
        <p:nvSpPr>
          <p:cNvPr id="3" name="Content Placeholder 2">
            <a:extLst>
              <a:ext uri="{FF2B5EF4-FFF2-40B4-BE49-F238E27FC236}">
                <a16:creationId xmlns:a16="http://schemas.microsoft.com/office/drawing/2014/main" id="{62701645-53B7-4D96-90BD-CA207A4B4EA6}"/>
              </a:ext>
            </a:extLst>
          </p:cNvPr>
          <p:cNvSpPr>
            <a:spLocks noGrp="1"/>
          </p:cNvSpPr>
          <p:nvPr>
            <p:ph sz="quarter" idx="1"/>
          </p:nvPr>
        </p:nvSpPr>
        <p:spPr>
          <a:xfrm>
            <a:off x="152400" y="1600200"/>
            <a:ext cx="8763000" cy="5242142"/>
          </a:xfrm>
        </p:spPr>
        <p:txBody>
          <a:bodyPr>
            <a:normAutofit fontScale="92500" lnSpcReduction="20000"/>
          </a:bodyPr>
          <a:lstStyle/>
          <a:p>
            <a:pPr marL="0" indent="0">
              <a:buNone/>
            </a:pPr>
            <a:r>
              <a:rPr lang="en-US" dirty="0"/>
              <a:t>Two aspects to Wholeness:</a:t>
            </a:r>
          </a:p>
          <a:p>
            <a:pPr marL="514350" indent="-514350">
              <a:buFont typeface="+mj-lt"/>
              <a:buAutoNum type="arabicPeriod"/>
            </a:pPr>
            <a:r>
              <a:rPr lang="en-US" dirty="0"/>
              <a:t>Wholeness requires </a:t>
            </a:r>
            <a:r>
              <a:rPr lang="en-US" b="1" dirty="0"/>
              <a:t>existence</a:t>
            </a:r>
            <a:r>
              <a:rPr lang="en-US" dirty="0"/>
              <a:t>: that nothing essential is lacking </a:t>
            </a:r>
          </a:p>
          <a:p>
            <a:pPr marL="834390" lvl="1" indent="-514350"/>
            <a:r>
              <a:rPr lang="en-US" dirty="0"/>
              <a:t>“The first meaning of this term, for St. Thomas, is existential: it expresses the primal perfection of a thing, which is found in its existence (</a:t>
            </a:r>
            <a:r>
              <a:rPr lang="en-US" i="1" dirty="0" err="1"/>
              <a:t>esse</a:t>
            </a:r>
            <a:r>
              <a:rPr lang="en-US" dirty="0"/>
              <a:t>)”. </a:t>
            </a:r>
          </a:p>
          <a:p>
            <a:pPr marL="514350" indent="-514350">
              <a:buFont typeface="+mj-lt"/>
              <a:buAutoNum type="arabicPeriod"/>
            </a:pPr>
            <a:r>
              <a:rPr lang="en-US" dirty="0"/>
              <a:t>Wholeness requires </a:t>
            </a:r>
            <a:r>
              <a:rPr lang="en-US" b="1" dirty="0"/>
              <a:t>action</a:t>
            </a:r>
            <a:r>
              <a:rPr lang="en-US" dirty="0"/>
              <a:t>: Lacks nothing in its ability towards completion </a:t>
            </a:r>
            <a:r>
              <a:rPr lang="en-US" dirty="0">
                <a:sym typeface="Wingdings" panose="05000000000000000000" pitchFamily="2" charset="2"/>
              </a:rPr>
              <a:t> the perfectly beautiful must be perfectly actualized</a:t>
            </a:r>
          </a:p>
          <a:p>
            <a:pPr marL="834390" lvl="1" indent="-514350"/>
            <a:r>
              <a:rPr lang="en-US" dirty="0">
                <a:sym typeface="Wingdings" panose="05000000000000000000" pitchFamily="2" charset="2"/>
              </a:rPr>
              <a:t>If something essential to the completion of its nature is lacking then it is imperfect: </a:t>
            </a:r>
            <a:r>
              <a:rPr lang="en-US" dirty="0"/>
              <a:t>“The 'first' perfection is that according to which a thing is substantially perfect, and this perfection is the form of the whole; which form results from the whole having its parts complete” (</a:t>
            </a:r>
            <a:r>
              <a:rPr lang="en-US" i="1" dirty="0"/>
              <a:t>ST</a:t>
            </a:r>
            <a:r>
              <a:rPr lang="en-US" dirty="0"/>
              <a:t> I.73.1).</a:t>
            </a:r>
          </a:p>
          <a:p>
            <a:pPr marL="514350" indent="-514350">
              <a:buFont typeface="+mj-lt"/>
              <a:buAutoNum type="arabicPeriod"/>
            </a:pPr>
            <a:endParaRPr lang="en-US" dirty="0"/>
          </a:p>
        </p:txBody>
      </p:sp>
      <p:sp>
        <p:nvSpPr>
          <p:cNvPr id="4" name="TextBox 3">
            <a:extLst>
              <a:ext uri="{FF2B5EF4-FFF2-40B4-BE49-F238E27FC236}">
                <a16:creationId xmlns:a16="http://schemas.microsoft.com/office/drawing/2014/main" id="{840BC24B-3117-478A-B686-3017FD34BF01}"/>
              </a:ext>
            </a:extLst>
          </p:cNvPr>
          <p:cNvSpPr txBox="1"/>
          <p:nvPr/>
        </p:nvSpPr>
        <p:spPr>
          <a:xfrm>
            <a:off x="7773741" y="15658"/>
            <a:ext cx="1141659" cy="1200329"/>
          </a:xfrm>
          <a:prstGeom prst="rect">
            <a:avLst/>
          </a:prstGeom>
          <a:noFill/>
        </p:spPr>
        <p:txBody>
          <a:bodyPr wrap="none" rtlCol="0">
            <a:spAutoFit/>
          </a:bodyPr>
          <a:lstStyle/>
          <a:p>
            <a:r>
              <a:rPr lang="en-US" dirty="0"/>
              <a:t>Actuality</a:t>
            </a:r>
          </a:p>
          <a:p>
            <a:r>
              <a:rPr lang="en-US" dirty="0"/>
              <a:t>Proportion</a:t>
            </a:r>
          </a:p>
          <a:p>
            <a:r>
              <a:rPr lang="en-US" dirty="0"/>
              <a:t>Radiance</a:t>
            </a:r>
          </a:p>
          <a:p>
            <a:r>
              <a:rPr lang="en-US" b="1" dirty="0">
                <a:solidFill>
                  <a:srgbClr val="FF0000"/>
                </a:solidFill>
              </a:rPr>
              <a:t>Integrity</a:t>
            </a:r>
          </a:p>
        </p:txBody>
      </p:sp>
    </p:spTree>
    <p:extLst>
      <p:ext uri="{BB962C8B-B14F-4D97-AF65-F5344CB8AC3E}">
        <p14:creationId xmlns:p14="http://schemas.microsoft.com/office/powerpoint/2010/main" val="878947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D1867-CA2C-413A-998E-66AE3E3CAB59}"/>
              </a:ext>
            </a:extLst>
          </p:cNvPr>
          <p:cNvSpPr>
            <a:spLocks noGrp="1"/>
          </p:cNvSpPr>
          <p:nvPr>
            <p:ph type="title"/>
          </p:nvPr>
        </p:nvSpPr>
        <p:spPr/>
        <p:txBody>
          <a:bodyPr/>
          <a:lstStyle/>
          <a:p>
            <a:r>
              <a:rPr lang="en-US" dirty="0"/>
              <a:t>Medieval Aesthetics</a:t>
            </a:r>
          </a:p>
        </p:txBody>
      </p:sp>
      <p:sp>
        <p:nvSpPr>
          <p:cNvPr id="3" name="Content Placeholder 2">
            <a:extLst>
              <a:ext uri="{FF2B5EF4-FFF2-40B4-BE49-F238E27FC236}">
                <a16:creationId xmlns:a16="http://schemas.microsoft.com/office/drawing/2014/main" id="{D8F832AF-1B02-4220-9097-FD753DA16CB4}"/>
              </a:ext>
            </a:extLst>
          </p:cNvPr>
          <p:cNvSpPr>
            <a:spLocks noGrp="1"/>
          </p:cNvSpPr>
          <p:nvPr>
            <p:ph sz="quarter" idx="1"/>
          </p:nvPr>
        </p:nvSpPr>
        <p:spPr>
          <a:xfrm>
            <a:off x="4343400" y="1600200"/>
            <a:ext cx="4422647" cy="4876800"/>
          </a:xfrm>
        </p:spPr>
        <p:txBody>
          <a:bodyPr/>
          <a:lstStyle/>
          <a:p>
            <a:r>
              <a:rPr lang="en-US" dirty="0"/>
              <a:t>The term “aesthetics” didn’t arise until 18</a:t>
            </a:r>
            <a:r>
              <a:rPr lang="en-US" baseline="30000" dirty="0"/>
              <a:t>th</a:t>
            </a:r>
            <a:r>
              <a:rPr lang="en-US" dirty="0"/>
              <a:t> century</a:t>
            </a:r>
          </a:p>
          <a:p>
            <a:r>
              <a:rPr lang="en-US" dirty="0"/>
              <a:t>However, discussion on aesthetics began in antiquity.</a:t>
            </a:r>
          </a:p>
          <a:p>
            <a:r>
              <a:rPr lang="en-US" dirty="0"/>
              <a:t>Focus on symbolism, light, and proportion </a:t>
            </a:r>
            <a:r>
              <a:rPr lang="en-US" dirty="0">
                <a:sym typeface="Wingdings" panose="05000000000000000000" pitchFamily="2" charset="2"/>
              </a:rPr>
              <a:t> evident in medieval cathedrals</a:t>
            </a:r>
            <a:endParaRPr lang="en-US" dirty="0"/>
          </a:p>
        </p:txBody>
      </p:sp>
      <p:pic>
        <p:nvPicPr>
          <p:cNvPr id="1026" name="Picture 2" descr="Image result for medieval church beautiful">
            <a:extLst>
              <a:ext uri="{FF2B5EF4-FFF2-40B4-BE49-F238E27FC236}">
                <a16:creationId xmlns:a16="http://schemas.microsoft.com/office/drawing/2014/main" id="{8F6FD0BA-240D-4335-94B1-7842BA654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550" y="1447800"/>
            <a:ext cx="4038600" cy="5632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38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13C0-3EEA-4860-8A57-1B99CED9A40B}"/>
              </a:ext>
            </a:extLst>
          </p:cNvPr>
          <p:cNvSpPr>
            <a:spLocks noGrp="1"/>
          </p:cNvSpPr>
          <p:nvPr>
            <p:ph type="title"/>
          </p:nvPr>
        </p:nvSpPr>
        <p:spPr/>
        <p:txBody>
          <a:bodyPr>
            <a:normAutofit fontScale="90000"/>
          </a:bodyPr>
          <a:lstStyle/>
          <a:p>
            <a:r>
              <a:rPr lang="en-US" dirty="0"/>
              <a:t>Thomas Aquinas and notions of Beauty</a:t>
            </a:r>
          </a:p>
        </p:txBody>
      </p:sp>
      <p:sp>
        <p:nvSpPr>
          <p:cNvPr id="3" name="Content Placeholder 2">
            <a:extLst>
              <a:ext uri="{FF2B5EF4-FFF2-40B4-BE49-F238E27FC236}">
                <a16:creationId xmlns:a16="http://schemas.microsoft.com/office/drawing/2014/main" id="{A7835542-B01C-48E5-815A-4D62E44F9114}"/>
              </a:ext>
            </a:extLst>
          </p:cNvPr>
          <p:cNvSpPr>
            <a:spLocks noGrp="1"/>
          </p:cNvSpPr>
          <p:nvPr>
            <p:ph sz="quarter" idx="1"/>
          </p:nvPr>
        </p:nvSpPr>
        <p:spPr/>
        <p:txBody>
          <a:bodyPr/>
          <a:lstStyle/>
          <a:p>
            <a:r>
              <a:rPr lang="en-US" dirty="0"/>
              <a:t>Focused his work mostly on the notion of beauty.</a:t>
            </a:r>
          </a:p>
          <a:p>
            <a:r>
              <a:rPr lang="en-US" dirty="0"/>
              <a:t>However, he did not say enough to have a detailed system; his views are extracted from what he did say. </a:t>
            </a:r>
          </a:p>
          <a:p>
            <a:r>
              <a:rPr lang="en-US" dirty="0"/>
              <a:t>Today will outline the definition and the standards of beauty.</a:t>
            </a:r>
          </a:p>
          <a:p>
            <a:pPr marL="0" indent="0">
              <a:buNone/>
            </a:pPr>
            <a:endParaRPr lang="en-US" dirty="0"/>
          </a:p>
        </p:txBody>
      </p:sp>
    </p:spTree>
    <p:extLst>
      <p:ext uri="{BB962C8B-B14F-4D97-AF65-F5344CB8AC3E}">
        <p14:creationId xmlns:p14="http://schemas.microsoft.com/office/powerpoint/2010/main" val="372783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E485-DC87-4655-A080-B20818E92116}"/>
              </a:ext>
            </a:extLst>
          </p:cNvPr>
          <p:cNvSpPr>
            <a:spLocks noGrp="1"/>
          </p:cNvSpPr>
          <p:nvPr>
            <p:ph type="title"/>
          </p:nvPr>
        </p:nvSpPr>
        <p:spPr/>
        <p:txBody>
          <a:bodyPr/>
          <a:lstStyle/>
          <a:p>
            <a:r>
              <a:rPr lang="en-US" dirty="0"/>
              <a:t>Definition of beauty</a:t>
            </a:r>
          </a:p>
        </p:txBody>
      </p:sp>
      <p:sp>
        <p:nvSpPr>
          <p:cNvPr id="3" name="Content Placeholder 2">
            <a:extLst>
              <a:ext uri="{FF2B5EF4-FFF2-40B4-BE49-F238E27FC236}">
                <a16:creationId xmlns:a16="http://schemas.microsoft.com/office/drawing/2014/main" id="{EF4EA0F3-0F37-45FF-9B7C-73D1DEB83874}"/>
              </a:ext>
            </a:extLst>
          </p:cNvPr>
          <p:cNvSpPr>
            <a:spLocks noGrp="1"/>
          </p:cNvSpPr>
          <p:nvPr>
            <p:ph sz="quarter" idx="1"/>
          </p:nvPr>
        </p:nvSpPr>
        <p:spPr>
          <a:xfrm>
            <a:off x="152400" y="1600200"/>
            <a:ext cx="5181600" cy="5638800"/>
          </a:xfrm>
        </p:spPr>
        <p:txBody>
          <a:bodyPr>
            <a:normAutofit lnSpcReduction="10000"/>
          </a:bodyPr>
          <a:lstStyle/>
          <a:p>
            <a:r>
              <a:rPr lang="en-US" dirty="0"/>
              <a:t>Aquinas defines beauty: beauty is that which gives pleasure when seen (</a:t>
            </a:r>
            <a:r>
              <a:rPr lang="en-US" i="1" dirty="0"/>
              <a:t>Summa </a:t>
            </a:r>
            <a:r>
              <a:rPr lang="en-US" i="1" dirty="0" err="1"/>
              <a:t>Theologiae</a:t>
            </a:r>
            <a:r>
              <a:rPr lang="en-US" dirty="0"/>
              <a:t>).</a:t>
            </a:r>
          </a:p>
          <a:p>
            <a:r>
              <a:rPr lang="en-US" dirty="0"/>
              <a:t>Different than a subjective understanding of beauty.</a:t>
            </a:r>
          </a:p>
          <a:p>
            <a:pPr lvl="1"/>
            <a:r>
              <a:rPr lang="en-US" dirty="0"/>
              <a:t>Ambiguity comes from “seen” </a:t>
            </a:r>
            <a:r>
              <a:rPr lang="en-US" dirty="0">
                <a:sym typeface="Wingdings" panose="05000000000000000000" pitchFamily="2" charset="2"/>
              </a:rPr>
              <a:t> different connotations in English</a:t>
            </a:r>
          </a:p>
          <a:p>
            <a:pPr lvl="1"/>
            <a:r>
              <a:rPr lang="en-US" dirty="0">
                <a:sym typeface="Wingdings" panose="05000000000000000000" pitchFamily="2" charset="2"/>
              </a:rPr>
              <a:t>Not the same as glance or notice (since they imply a passive account of seeing).</a:t>
            </a:r>
          </a:p>
          <a:p>
            <a:pPr lvl="1"/>
            <a:r>
              <a:rPr lang="en-US" dirty="0"/>
              <a:t>“Seen” here more closely associated with activity of contemplation.</a:t>
            </a:r>
          </a:p>
        </p:txBody>
      </p:sp>
      <p:pic>
        <p:nvPicPr>
          <p:cNvPr id="2050" name="Picture 2" descr="https://www.ritmanlibrary.com/wp-content/uploads/2014/07/trl_01-fludd.jpg">
            <a:extLst>
              <a:ext uri="{FF2B5EF4-FFF2-40B4-BE49-F238E27FC236}">
                <a16:creationId xmlns:a16="http://schemas.microsoft.com/office/drawing/2014/main" id="{038BB943-4FDE-4913-BFFA-E4BB29AD25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3508" y="457200"/>
            <a:ext cx="3930492"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05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6448-8B78-4C9E-A59D-DCD23B38A206}"/>
              </a:ext>
            </a:extLst>
          </p:cNvPr>
          <p:cNvSpPr>
            <a:spLocks noGrp="1"/>
          </p:cNvSpPr>
          <p:nvPr>
            <p:ph type="title"/>
          </p:nvPr>
        </p:nvSpPr>
        <p:spPr/>
        <p:txBody>
          <a:bodyPr>
            <a:normAutofit fontScale="90000"/>
          </a:bodyPr>
          <a:lstStyle/>
          <a:p>
            <a:r>
              <a:rPr lang="en-US" dirty="0"/>
              <a:t>Beauty as seen</a:t>
            </a:r>
            <a:br>
              <a:rPr lang="en-US" dirty="0"/>
            </a:br>
            <a:r>
              <a:rPr lang="en-US" sz="2700" dirty="0"/>
              <a:t>Explanation by Jacques Maritain </a:t>
            </a:r>
            <a:endParaRPr lang="en-US" dirty="0"/>
          </a:p>
        </p:txBody>
      </p:sp>
      <p:sp>
        <p:nvSpPr>
          <p:cNvPr id="3" name="Content Placeholder 2">
            <a:extLst>
              <a:ext uri="{FF2B5EF4-FFF2-40B4-BE49-F238E27FC236}">
                <a16:creationId xmlns:a16="http://schemas.microsoft.com/office/drawing/2014/main" id="{B99B9B63-01AF-46DF-85CC-9F035834A192}"/>
              </a:ext>
            </a:extLst>
          </p:cNvPr>
          <p:cNvSpPr>
            <a:spLocks noGrp="1"/>
          </p:cNvSpPr>
          <p:nvPr>
            <p:ph sz="quarter" idx="1"/>
          </p:nvPr>
        </p:nvSpPr>
        <p:spPr>
          <a:xfrm>
            <a:off x="304800" y="1600200"/>
            <a:ext cx="5137806" cy="5029200"/>
          </a:xfrm>
        </p:spPr>
        <p:txBody>
          <a:bodyPr>
            <a:normAutofit fontScale="92500" lnSpcReduction="20000"/>
          </a:bodyPr>
          <a:lstStyle/>
          <a:p>
            <a:pPr marL="0" indent="0">
              <a:buNone/>
            </a:pPr>
            <a:r>
              <a:rPr lang="en-US" dirty="0"/>
              <a:t>Beauty is essentially the object of intelligence, for what knows in the full meaning of the word is the mind, which alone is open to the infinity of being. The natural site of beauty is the intelligible world: thence it descends. But it falls in a way within the grasp of the senses, since the senses in the case of man serve the mind and can themselves rejoice in knowing: ‘the beautiful relates only to sight and hearing of all senses, because these two are </a:t>
            </a:r>
            <a:r>
              <a:rPr lang="en-US" dirty="0" err="1"/>
              <a:t>maxime</a:t>
            </a:r>
            <a:r>
              <a:rPr lang="en-US" dirty="0"/>
              <a:t> cognoscitive.’ </a:t>
            </a:r>
            <a:r>
              <a:rPr lang="en-US" sz="2000" dirty="0"/>
              <a:t>(Jacques Maritain, </a:t>
            </a:r>
            <a:r>
              <a:rPr lang="en-US" sz="2000" i="1" dirty="0"/>
              <a:t>Art of Scholasticism, </a:t>
            </a:r>
            <a:r>
              <a:rPr lang="en-US" sz="2000" dirty="0"/>
              <a:t>1930, p. 23)</a:t>
            </a:r>
            <a:endParaRPr lang="en-US" dirty="0"/>
          </a:p>
        </p:txBody>
      </p:sp>
      <p:pic>
        <p:nvPicPr>
          <p:cNvPr id="3074" name="Picture 2" descr="https://upload.wikimedia.org/wikipedia/commons/3/35/Descartes_mind_and_body.gif">
            <a:extLst>
              <a:ext uri="{FF2B5EF4-FFF2-40B4-BE49-F238E27FC236}">
                <a16:creationId xmlns:a16="http://schemas.microsoft.com/office/drawing/2014/main" id="{CA4A41F5-F7DD-4B43-BF43-D514A092E9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606" y="1713978"/>
            <a:ext cx="3484820" cy="4304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86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7F654-91B5-4911-902B-34EE8DD57193}"/>
              </a:ext>
            </a:extLst>
          </p:cNvPr>
          <p:cNvSpPr>
            <a:spLocks noGrp="1"/>
          </p:cNvSpPr>
          <p:nvPr>
            <p:ph type="title"/>
          </p:nvPr>
        </p:nvSpPr>
        <p:spPr/>
        <p:txBody>
          <a:bodyPr>
            <a:normAutofit fontScale="90000"/>
          </a:bodyPr>
          <a:lstStyle/>
          <a:p>
            <a:r>
              <a:rPr lang="en-US" dirty="0"/>
              <a:t>Material vs. immaterial form: </a:t>
            </a:r>
            <a:br>
              <a:rPr lang="en-US" dirty="0"/>
            </a:br>
            <a:r>
              <a:rPr lang="en-US" dirty="0"/>
              <a:t>the mind recognizes beauty</a:t>
            </a:r>
          </a:p>
        </p:txBody>
      </p:sp>
      <p:sp>
        <p:nvSpPr>
          <p:cNvPr id="3" name="Content Placeholder 2">
            <a:extLst>
              <a:ext uri="{FF2B5EF4-FFF2-40B4-BE49-F238E27FC236}">
                <a16:creationId xmlns:a16="http://schemas.microsoft.com/office/drawing/2014/main" id="{9B16E14F-F65B-42EC-967B-BDE3E2B00F88}"/>
              </a:ext>
            </a:extLst>
          </p:cNvPr>
          <p:cNvSpPr>
            <a:spLocks noGrp="1"/>
          </p:cNvSpPr>
          <p:nvPr>
            <p:ph sz="quarter" idx="1"/>
          </p:nvPr>
        </p:nvSpPr>
        <p:spPr>
          <a:xfrm>
            <a:off x="228600" y="1600200"/>
            <a:ext cx="8763000" cy="5181600"/>
          </a:xfrm>
        </p:spPr>
        <p:txBody>
          <a:bodyPr>
            <a:normAutofit fontScale="85000" lnSpcReduction="20000"/>
          </a:bodyPr>
          <a:lstStyle/>
          <a:p>
            <a:pPr fontAlgn="base"/>
            <a:r>
              <a:rPr lang="en-US" dirty="0"/>
              <a:t>Knowing beauty is an activity of the mind</a:t>
            </a:r>
          </a:p>
          <a:p>
            <a:pPr lvl="1" fontAlgn="base"/>
            <a:r>
              <a:rPr lang="en-US" dirty="0"/>
              <a:t>For Aquinas, knowledge (in general) is when the form of the object (without its matter) is in the mind of the knower</a:t>
            </a:r>
          </a:p>
          <a:p>
            <a:pPr marL="514350" indent="-514350" fontAlgn="base">
              <a:buFont typeface="+mj-lt"/>
              <a:buAutoNum type="arabicPeriod"/>
            </a:pPr>
            <a:r>
              <a:rPr lang="en-US" b="1" dirty="0"/>
              <a:t>Step 1:</a:t>
            </a:r>
            <a:r>
              <a:rPr lang="en-US" dirty="0"/>
              <a:t> Look at the flower. Allow the flower to be received by your physical senses (sight)</a:t>
            </a:r>
          </a:p>
          <a:p>
            <a:pPr marL="514350" indent="-514350" fontAlgn="base">
              <a:buFont typeface="+mj-lt"/>
              <a:buAutoNum type="arabicPeriod"/>
            </a:pPr>
            <a:r>
              <a:rPr lang="en-US" b="1" dirty="0"/>
              <a:t>Step 2: </a:t>
            </a:r>
            <a:r>
              <a:rPr lang="en-US" dirty="0"/>
              <a:t>The very same form of the flower (immaterial) in reality outside the mind is received by sight and then exists in your mind. </a:t>
            </a:r>
            <a:r>
              <a:rPr lang="en-US" i="1" dirty="0"/>
              <a:t>Now you have knowledge, since the form exists in your mind</a:t>
            </a:r>
            <a:endParaRPr lang="en-US" dirty="0"/>
          </a:p>
          <a:p>
            <a:pPr marL="514350" indent="-514350" fontAlgn="base">
              <a:buFont typeface="+mj-lt"/>
              <a:buAutoNum type="arabicPeriod"/>
            </a:pPr>
            <a:r>
              <a:rPr lang="en-US" b="1" dirty="0"/>
              <a:t>Step 3: </a:t>
            </a:r>
            <a:r>
              <a:rPr lang="en-US" dirty="0"/>
              <a:t>Contemplate the form to discover its beauty</a:t>
            </a:r>
          </a:p>
          <a:p>
            <a:pPr marL="514350" indent="-514350" fontAlgn="base">
              <a:buFont typeface="+mj-lt"/>
              <a:buAutoNum type="arabicPeriod"/>
            </a:pPr>
            <a:r>
              <a:rPr lang="en-US" b="1" dirty="0"/>
              <a:t>Step 4: </a:t>
            </a:r>
            <a:r>
              <a:rPr lang="en-US" dirty="0"/>
              <a:t>You react: “The ______ is ________________.” (It is the mind, not the senses that recognize beauty.</a:t>
            </a:r>
          </a:p>
          <a:p>
            <a:pPr marL="0" indent="0" fontAlgn="base">
              <a:buNone/>
            </a:pPr>
            <a:r>
              <a:rPr lang="en-US" b="1" dirty="0"/>
              <a:t>Beauty exists in the form of the object. It exists in objective reality. It is not merely subjective. Sight &amp; hearing most important for discovering beauty.</a:t>
            </a:r>
            <a:br>
              <a:rPr lang="en-US" dirty="0"/>
            </a:br>
            <a:endParaRPr lang="en-US" dirty="0"/>
          </a:p>
        </p:txBody>
      </p:sp>
      <p:pic>
        <p:nvPicPr>
          <p:cNvPr id="4098" name="Picture 2" descr="Image result for symmetry flower">
            <a:extLst>
              <a:ext uri="{FF2B5EF4-FFF2-40B4-BE49-F238E27FC236}">
                <a16:creationId xmlns:a16="http://schemas.microsoft.com/office/drawing/2014/main" id="{530D6311-1409-41AC-8801-7A1E3016C1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6075" y="-24008"/>
            <a:ext cx="229552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378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6824D-F312-44F1-B06B-6AD656EDE149}"/>
              </a:ext>
            </a:extLst>
          </p:cNvPr>
          <p:cNvSpPr>
            <a:spLocks noGrp="1"/>
          </p:cNvSpPr>
          <p:nvPr>
            <p:ph type="title"/>
          </p:nvPr>
        </p:nvSpPr>
        <p:spPr/>
        <p:txBody>
          <a:bodyPr/>
          <a:lstStyle/>
          <a:p>
            <a:r>
              <a:rPr lang="en-US" dirty="0"/>
              <a:t>Criteria for assessing beauty?</a:t>
            </a:r>
          </a:p>
        </p:txBody>
      </p:sp>
      <p:sp>
        <p:nvSpPr>
          <p:cNvPr id="3" name="Content Placeholder 2">
            <a:extLst>
              <a:ext uri="{FF2B5EF4-FFF2-40B4-BE49-F238E27FC236}">
                <a16:creationId xmlns:a16="http://schemas.microsoft.com/office/drawing/2014/main" id="{CEC88D05-AEC4-48FD-85D9-CA7E82F64D4C}"/>
              </a:ext>
            </a:extLst>
          </p:cNvPr>
          <p:cNvSpPr>
            <a:spLocks noGrp="1"/>
          </p:cNvSpPr>
          <p:nvPr>
            <p:ph sz="quarter" idx="1"/>
          </p:nvPr>
        </p:nvSpPr>
        <p:spPr/>
        <p:txBody>
          <a:bodyPr>
            <a:normAutofit fontScale="85000" lnSpcReduction="10000"/>
          </a:bodyPr>
          <a:lstStyle/>
          <a:p>
            <a:r>
              <a:rPr lang="en-US" dirty="0"/>
              <a:t>Aquinas believed there was set of criteria for assessing beauty, but it was not precise </a:t>
            </a:r>
            <a:r>
              <a:rPr lang="en-US" dirty="0">
                <a:sym typeface="Wingdings" panose="05000000000000000000" pitchFamily="2" charset="2"/>
              </a:rPr>
              <a:t> more like guideposts to help minds (finite) apprehend beauty (infinite).</a:t>
            </a:r>
          </a:p>
          <a:p>
            <a:r>
              <a:rPr lang="en-US" dirty="0"/>
              <a:t>Do not all have to be present for beauty, and possessing one does not guarantee beauty.</a:t>
            </a:r>
          </a:p>
          <a:p>
            <a:r>
              <a:rPr lang="en-US" dirty="0"/>
              <a:t>For Thomas, beauty has four primary standards: </a:t>
            </a:r>
            <a:r>
              <a:rPr lang="en-US" b="1" dirty="0"/>
              <a:t>actuality, proportion, radiance, and integrity</a:t>
            </a:r>
            <a:r>
              <a:rPr lang="en-US" dirty="0"/>
              <a:t>. Related to the Trinity (especially the Son):</a:t>
            </a:r>
          </a:p>
          <a:p>
            <a:pPr lvl="1"/>
            <a:r>
              <a:rPr lang="en-US" dirty="0"/>
              <a:t>Integrity: “has in Himself truly and perfectly the nature of the Father.” </a:t>
            </a:r>
          </a:p>
          <a:p>
            <a:pPr lvl="1"/>
            <a:r>
              <a:rPr lang="en-US" dirty="0"/>
              <a:t>Proportion “inasmuch as He is the express Image of the Father.”</a:t>
            </a:r>
          </a:p>
          <a:p>
            <a:pPr lvl="1"/>
            <a:r>
              <a:rPr lang="en-US" dirty="0"/>
              <a:t>Radiance: “which is the light and splendor of the intellect.”</a:t>
            </a:r>
          </a:p>
        </p:txBody>
      </p:sp>
    </p:spTree>
    <p:extLst>
      <p:ext uri="{BB962C8B-B14F-4D97-AF65-F5344CB8AC3E}">
        <p14:creationId xmlns:p14="http://schemas.microsoft.com/office/powerpoint/2010/main" val="1558780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D318-D720-4194-AAD0-052FC2AD39BA}"/>
              </a:ext>
            </a:extLst>
          </p:cNvPr>
          <p:cNvSpPr>
            <a:spLocks noGrp="1"/>
          </p:cNvSpPr>
          <p:nvPr>
            <p:ph type="title"/>
          </p:nvPr>
        </p:nvSpPr>
        <p:spPr/>
        <p:txBody>
          <a:bodyPr>
            <a:normAutofit fontScale="90000"/>
          </a:bodyPr>
          <a:lstStyle/>
          <a:p>
            <a:r>
              <a:rPr lang="en-US" dirty="0"/>
              <a:t>Actuality</a:t>
            </a:r>
            <a:br>
              <a:rPr lang="en-US" dirty="0"/>
            </a:br>
            <a:r>
              <a:rPr lang="en-US" i="1" dirty="0"/>
              <a:t>Criteria for assessing Beauty</a:t>
            </a:r>
            <a:endParaRPr lang="en-US" dirty="0"/>
          </a:p>
        </p:txBody>
      </p:sp>
      <p:sp>
        <p:nvSpPr>
          <p:cNvPr id="3" name="Content Placeholder 2">
            <a:extLst>
              <a:ext uri="{FF2B5EF4-FFF2-40B4-BE49-F238E27FC236}">
                <a16:creationId xmlns:a16="http://schemas.microsoft.com/office/drawing/2014/main" id="{8F3056A7-C8DB-4AB9-BECC-158712F75707}"/>
              </a:ext>
            </a:extLst>
          </p:cNvPr>
          <p:cNvSpPr>
            <a:spLocks noGrp="1"/>
          </p:cNvSpPr>
          <p:nvPr>
            <p:ph sz="quarter" idx="1"/>
          </p:nvPr>
        </p:nvSpPr>
        <p:spPr>
          <a:xfrm>
            <a:off x="76200" y="1600200"/>
            <a:ext cx="8839200" cy="5257800"/>
          </a:xfrm>
        </p:spPr>
        <p:txBody>
          <a:bodyPr>
            <a:normAutofit/>
          </a:bodyPr>
          <a:lstStyle/>
          <a:p>
            <a:r>
              <a:rPr lang="en-US" dirty="0"/>
              <a:t>Actuality is the ultimate basis and source for reality, and is therefore the ground of beauty.</a:t>
            </a:r>
          </a:p>
          <a:p>
            <a:pPr lvl="1"/>
            <a:r>
              <a:rPr lang="en-US" dirty="0"/>
              <a:t>Beauty grounded in actual existence of object </a:t>
            </a:r>
          </a:p>
          <a:p>
            <a:pPr lvl="1"/>
            <a:r>
              <a:rPr lang="en-US" dirty="0"/>
              <a:t>All objects in existence will have some variance of degree of Beauty (even if very little)</a:t>
            </a:r>
          </a:p>
          <a:p>
            <a:pPr lvl="1"/>
            <a:r>
              <a:rPr lang="en-US" dirty="0"/>
              <a:t>If the object doesn’t exist then it is nothing </a:t>
            </a:r>
            <a:r>
              <a:rPr lang="en-US" dirty="0">
                <a:sym typeface="Wingdings" panose="05000000000000000000" pitchFamily="2" charset="2"/>
              </a:rPr>
              <a:t></a:t>
            </a:r>
            <a:r>
              <a:rPr lang="en-US" dirty="0"/>
              <a:t> therefore not beautiful.</a:t>
            </a:r>
          </a:p>
          <a:p>
            <a:pPr lvl="1"/>
            <a:r>
              <a:rPr lang="en-US" b="1" dirty="0"/>
              <a:t>Form</a:t>
            </a:r>
            <a:r>
              <a:rPr lang="en-US" dirty="0"/>
              <a:t> and </a:t>
            </a:r>
            <a:r>
              <a:rPr lang="en-US" b="1" dirty="0"/>
              <a:t>action</a:t>
            </a:r>
            <a:r>
              <a:rPr lang="en-US" dirty="0"/>
              <a:t> both aspects of actuality.</a:t>
            </a:r>
          </a:p>
          <a:p>
            <a:pPr lvl="2"/>
            <a:r>
              <a:rPr lang="en-US" dirty="0"/>
              <a:t>Form: separates the existence of different things (dog, man, etc.) </a:t>
            </a:r>
            <a:r>
              <a:rPr lang="en-US" dirty="0">
                <a:sym typeface="Wingdings" panose="05000000000000000000" pitchFamily="2" charset="2"/>
              </a:rPr>
              <a:t> more goodness the higher perfection of form</a:t>
            </a:r>
          </a:p>
          <a:p>
            <a:pPr lvl="2"/>
            <a:r>
              <a:rPr lang="en-US" dirty="0">
                <a:sym typeface="Wingdings" panose="05000000000000000000" pitchFamily="2" charset="2"/>
              </a:rPr>
              <a:t>Action: Necessary for something to be beautiful  dancer most beautiful when dancing (most complete in actuality)</a:t>
            </a:r>
            <a:endParaRPr lang="en-US" dirty="0"/>
          </a:p>
          <a:p>
            <a:pPr lvl="1"/>
            <a:endParaRPr lang="en-US" dirty="0"/>
          </a:p>
          <a:p>
            <a:pPr lvl="1"/>
            <a:endParaRPr lang="en-US" dirty="0"/>
          </a:p>
        </p:txBody>
      </p:sp>
      <p:sp>
        <p:nvSpPr>
          <p:cNvPr id="4" name="TextBox 3">
            <a:extLst>
              <a:ext uri="{FF2B5EF4-FFF2-40B4-BE49-F238E27FC236}">
                <a16:creationId xmlns:a16="http://schemas.microsoft.com/office/drawing/2014/main" id="{170F46B4-BAAA-491E-B771-CED9BAB001C0}"/>
              </a:ext>
            </a:extLst>
          </p:cNvPr>
          <p:cNvSpPr txBox="1"/>
          <p:nvPr/>
        </p:nvSpPr>
        <p:spPr>
          <a:xfrm>
            <a:off x="7773741" y="15658"/>
            <a:ext cx="1141659" cy="1200329"/>
          </a:xfrm>
          <a:prstGeom prst="rect">
            <a:avLst/>
          </a:prstGeom>
          <a:noFill/>
        </p:spPr>
        <p:txBody>
          <a:bodyPr wrap="none" rtlCol="0">
            <a:spAutoFit/>
          </a:bodyPr>
          <a:lstStyle/>
          <a:p>
            <a:r>
              <a:rPr lang="en-US" b="1" dirty="0">
                <a:solidFill>
                  <a:srgbClr val="FF0000"/>
                </a:solidFill>
              </a:rPr>
              <a:t>Actuality</a:t>
            </a:r>
          </a:p>
          <a:p>
            <a:r>
              <a:rPr lang="en-US" dirty="0"/>
              <a:t>Proportion</a:t>
            </a:r>
          </a:p>
          <a:p>
            <a:r>
              <a:rPr lang="en-US" dirty="0"/>
              <a:t>Radiance</a:t>
            </a:r>
          </a:p>
          <a:p>
            <a:r>
              <a:rPr lang="en-US" dirty="0"/>
              <a:t>Integrity</a:t>
            </a:r>
          </a:p>
        </p:txBody>
      </p:sp>
    </p:spTree>
    <p:extLst>
      <p:ext uri="{BB962C8B-B14F-4D97-AF65-F5344CB8AC3E}">
        <p14:creationId xmlns:p14="http://schemas.microsoft.com/office/powerpoint/2010/main" val="156292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E1716-D2A3-4769-A37A-C270FCBF7C00}"/>
              </a:ext>
            </a:extLst>
          </p:cNvPr>
          <p:cNvSpPr>
            <a:spLocks noGrp="1"/>
          </p:cNvSpPr>
          <p:nvPr>
            <p:ph type="title"/>
          </p:nvPr>
        </p:nvSpPr>
        <p:spPr/>
        <p:txBody>
          <a:bodyPr>
            <a:normAutofit fontScale="90000"/>
          </a:bodyPr>
          <a:lstStyle/>
          <a:p>
            <a:r>
              <a:rPr lang="en-US" dirty="0"/>
              <a:t>Proportion</a:t>
            </a:r>
            <a:br>
              <a:rPr lang="en-US" dirty="0"/>
            </a:br>
            <a:r>
              <a:rPr lang="en-US" i="1" dirty="0"/>
              <a:t>Criteria for assessing Beauty</a:t>
            </a:r>
            <a:endParaRPr lang="en-US" dirty="0"/>
          </a:p>
        </p:txBody>
      </p:sp>
      <p:sp>
        <p:nvSpPr>
          <p:cNvPr id="3" name="Content Placeholder 2">
            <a:extLst>
              <a:ext uri="{FF2B5EF4-FFF2-40B4-BE49-F238E27FC236}">
                <a16:creationId xmlns:a16="http://schemas.microsoft.com/office/drawing/2014/main" id="{62701645-53B7-4D96-90BD-CA207A4B4EA6}"/>
              </a:ext>
            </a:extLst>
          </p:cNvPr>
          <p:cNvSpPr>
            <a:spLocks noGrp="1"/>
          </p:cNvSpPr>
          <p:nvPr>
            <p:ph sz="quarter" idx="1"/>
          </p:nvPr>
        </p:nvSpPr>
        <p:spPr>
          <a:xfrm>
            <a:off x="3200400" y="1600200"/>
            <a:ext cx="5565648" cy="4800600"/>
          </a:xfrm>
        </p:spPr>
        <p:txBody>
          <a:bodyPr>
            <a:normAutofit fontScale="85000" lnSpcReduction="10000"/>
          </a:bodyPr>
          <a:lstStyle/>
          <a:p>
            <a:r>
              <a:rPr lang="en-US" dirty="0"/>
              <a:t>Proportion, balance, symmetry.</a:t>
            </a:r>
          </a:p>
          <a:p>
            <a:r>
              <a:rPr lang="en-US" dirty="0"/>
              <a:t>Plotinus already noted that proportion was not sole criterion for Beauty, but medieval philosophers thought important component of Beauty</a:t>
            </a:r>
          </a:p>
          <a:p>
            <a:r>
              <a:rPr lang="en-US" dirty="0"/>
              <a:t>According to Armand Maurer: “We have only to think of the symmetry of the petals of an orchid, the balance of a mathematical equation, the mutual adaptation of the parts of a work of art, to realize how important the factor of harmony is in beauty” (Maurer, 10-11). </a:t>
            </a:r>
          </a:p>
          <a:p>
            <a:endParaRPr lang="en-US" dirty="0"/>
          </a:p>
        </p:txBody>
      </p:sp>
      <p:sp>
        <p:nvSpPr>
          <p:cNvPr id="4" name="TextBox 3">
            <a:extLst>
              <a:ext uri="{FF2B5EF4-FFF2-40B4-BE49-F238E27FC236}">
                <a16:creationId xmlns:a16="http://schemas.microsoft.com/office/drawing/2014/main" id="{840BC24B-3117-478A-B686-3017FD34BF01}"/>
              </a:ext>
            </a:extLst>
          </p:cNvPr>
          <p:cNvSpPr txBox="1"/>
          <p:nvPr/>
        </p:nvSpPr>
        <p:spPr>
          <a:xfrm>
            <a:off x="7773741" y="15658"/>
            <a:ext cx="1190006" cy="1200329"/>
          </a:xfrm>
          <a:prstGeom prst="rect">
            <a:avLst/>
          </a:prstGeom>
          <a:noFill/>
        </p:spPr>
        <p:txBody>
          <a:bodyPr wrap="none" rtlCol="0">
            <a:spAutoFit/>
          </a:bodyPr>
          <a:lstStyle/>
          <a:p>
            <a:r>
              <a:rPr lang="en-US" dirty="0"/>
              <a:t>Actuality</a:t>
            </a:r>
          </a:p>
          <a:p>
            <a:r>
              <a:rPr lang="en-US" b="1" dirty="0">
                <a:solidFill>
                  <a:srgbClr val="FF0000"/>
                </a:solidFill>
              </a:rPr>
              <a:t>Proportion</a:t>
            </a:r>
          </a:p>
          <a:p>
            <a:r>
              <a:rPr lang="en-US" dirty="0"/>
              <a:t>Radiance</a:t>
            </a:r>
          </a:p>
          <a:p>
            <a:r>
              <a:rPr lang="en-US" dirty="0"/>
              <a:t>Integrity</a:t>
            </a:r>
          </a:p>
        </p:txBody>
      </p:sp>
      <p:pic>
        <p:nvPicPr>
          <p:cNvPr id="5122" name="Picture 2" descr="https://i.pinimg.com/originals/cf/ef/db/cfefdbe6ece1f7fad0a3f2b2af27e370.jpg">
            <a:extLst>
              <a:ext uri="{FF2B5EF4-FFF2-40B4-BE49-F238E27FC236}">
                <a16:creationId xmlns:a16="http://schemas.microsoft.com/office/drawing/2014/main" id="{B981B8BA-51E1-4DC0-B96A-EEB5D4A9A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676525"/>
            <a:ext cx="3048000" cy="264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3113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802</TotalTime>
  <Words>1076</Words>
  <Application>Microsoft Office PowerPoint</Application>
  <PresentationFormat>On-screen Show (4:3)</PresentationFormat>
  <Paragraphs>77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Tw Cen MT</vt:lpstr>
      <vt:lpstr>Wingdings</vt:lpstr>
      <vt:lpstr>Wingdings 2</vt:lpstr>
      <vt:lpstr>Median</vt:lpstr>
      <vt:lpstr>Thomas Aquinas Aesthetics</vt:lpstr>
      <vt:lpstr>Medieval Aesthetics</vt:lpstr>
      <vt:lpstr>Thomas Aquinas and notions of Beauty</vt:lpstr>
      <vt:lpstr>Definition of beauty</vt:lpstr>
      <vt:lpstr>Beauty as seen Explanation by Jacques Maritain </vt:lpstr>
      <vt:lpstr>Material vs. immaterial form:  the mind recognizes beauty</vt:lpstr>
      <vt:lpstr>Criteria for assessing beauty?</vt:lpstr>
      <vt:lpstr>Actuality Criteria for assessing Beauty</vt:lpstr>
      <vt:lpstr>Proportion Criteria for assessing Beauty</vt:lpstr>
      <vt:lpstr>Radiance Criteria for assessing Beauty</vt:lpstr>
      <vt:lpstr>Integrity/Wholeness Criteria for assessing Beauty</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Medieval Proof of God’s Existence: St. Anselm and Avicenna</dc:title>
  <dc:creator>CSUMB</dc:creator>
  <cp:lastModifiedBy>Elfaki</cp:lastModifiedBy>
  <cp:revision>72</cp:revision>
  <dcterms:created xsi:type="dcterms:W3CDTF">2019-02-27T18:57:59Z</dcterms:created>
  <dcterms:modified xsi:type="dcterms:W3CDTF">2019-03-14T13:30:33Z</dcterms:modified>
</cp:coreProperties>
</file>